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78" r:id="rId4"/>
    <p:sldId id="298" r:id="rId5"/>
    <p:sldId id="301" r:id="rId6"/>
    <p:sldId id="302" r:id="rId7"/>
    <p:sldId id="303" r:id="rId8"/>
    <p:sldId id="263" r:id="rId9"/>
    <p:sldId id="295" r:id="rId10"/>
    <p:sldId id="279" r:id="rId11"/>
    <p:sldId id="294" r:id="rId12"/>
    <p:sldId id="282" r:id="rId13"/>
    <p:sldId id="300" r:id="rId14"/>
    <p:sldId id="283" r:id="rId15"/>
    <p:sldId id="29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2F6"/>
    <a:srgbClr val="FFFF99"/>
    <a:srgbClr val="FF66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shthis.com/app/view/dashboard-RzuUQGhbbUqqbfUZ4JSIXA?period=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2D3B-FFBD-4A7E-B3D3-7AC7E3DA7D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IIAN Foundation &amp; </a:t>
            </a:r>
            <a:br>
              <a:rPr lang="en-US" dirty="0"/>
            </a:br>
            <a:r>
              <a:rPr lang="en-US" dirty="0"/>
              <a:t>Talent Network Update</a:t>
            </a:r>
            <a:br>
              <a:rPr lang="en-US" dirty="0"/>
            </a:br>
            <a:r>
              <a:rPr lang="en-US" sz="4000" dirty="0"/>
              <a:t>May 21, 2024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4484D-6301-4E24-9E56-6685B9DD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23"/>
          <a:stretch/>
        </p:blipFill>
        <p:spPr>
          <a:xfrm>
            <a:off x="7555831" y="4952424"/>
            <a:ext cx="4147011" cy="1572663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000ECDB-B773-72C8-2980-1DB706FF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9" y="5155281"/>
            <a:ext cx="4438835" cy="15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6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Learfield Stats as of 5/20/24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E88D24-774E-15BE-9951-F16CAD608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5E3C9-BAF2-E9F6-07E7-475F7F07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32" y="2141260"/>
            <a:ext cx="6110867" cy="4269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EA836-0811-B27E-2B9E-8A0E72CDC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712" y="2141260"/>
            <a:ext cx="6125878" cy="42695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05338-E048-D72C-DBA3-6DBFA2BD79EC}"/>
              </a:ext>
            </a:extLst>
          </p:cNvPr>
          <p:cNvSpPr txBox="1"/>
          <p:nvPr/>
        </p:nvSpPr>
        <p:spPr>
          <a:xfrm>
            <a:off x="943624" y="6410811"/>
            <a:ext cx="1109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https://dashthis.com/app/view/dashboard-RzuUQGhbbUqqbfUZ4JSIXA?period=0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9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CareerPlug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A6F5F3-EF17-D6F0-6C1C-8B128BA5D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000" b="1" dirty="0"/>
              <a:t>IIAN Members who have activated their free accounts can post to their openings our job board</a:t>
            </a:r>
          </a:p>
          <a:p>
            <a:pPr lvl="1"/>
            <a:r>
              <a:rPr lang="en-US" sz="1800" dirty="0"/>
              <a:t>58 member agencies have activated their free accounts</a:t>
            </a:r>
          </a:p>
          <a:p>
            <a:pPr lvl="1"/>
            <a:r>
              <a:rPr lang="en-US" sz="1800" dirty="0"/>
              <a:t>Up from 34 in June 2022</a:t>
            </a:r>
          </a:p>
          <a:p>
            <a:r>
              <a:rPr lang="en-US" sz="2000" b="1" dirty="0"/>
              <a:t>5 member agencies utilize </a:t>
            </a:r>
            <a:r>
              <a:rPr lang="en-US" sz="2000" b="1" dirty="0" err="1"/>
              <a:t>CareerPlug</a:t>
            </a:r>
            <a:r>
              <a:rPr lang="en-US" sz="2000" b="1" dirty="0"/>
              <a:t> Pro or Premium</a:t>
            </a:r>
            <a:r>
              <a:rPr lang="en-US" sz="2000" dirty="0"/>
              <a:t>, which include more hiring features and automatically shares their openings to all the top job boards </a:t>
            </a:r>
          </a:p>
          <a:p>
            <a:pPr lvl="1"/>
            <a:r>
              <a:rPr lang="en-US" sz="1800" dirty="0"/>
              <a:t>Down from 10 in 2022, but paid plan pricing has increased </a:t>
            </a:r>
          </a:p>
          <a:p>
            <a:pPr lvl="1"/>
            <a:r>
              <a:rPr lang="en-US" sz="1800" dirty="0"/>
              <a:t>Pro accounts receive more job applicants!</a:t>
            </a:r>
          </a:p>
        </p:txBody>
      </p:sp>
    </p:spTree>
    <p:extLst>
      <p:ext uri="{BB962C8B-B14F-4D97-AF65-F5344CB8AC3E}">
        <p14:creationId xmlns:p14="http://schemas.microsoft.com/office/powerpoint/2010/main" val="124014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Hire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46" y="2051436"/>
            <a:ext cx="10554574" cy="2572247"/>
          </a:xfrm>
        </p:spPr>
        <p:txBody>
          <a:bodyPr anchor="ctr"/>
          <a:lstStyle/>
          <a:p>
            <a:r>
              <a:rPr lang="en-US" sz="2400" b="1" dirty="0"/>
              <a:t>IIAN established New Hire Training Program</a:t>
            </a:r>
          </a:p>
          <a:p>
            <a:pPr lvl="1"/>
            <a:r>
              <a:rPr lang="en-US" sz="1800" dirty="0"/>
              <a:t>Pre-licensing classes through The Essential Step</a:t>
            </a:r>
          </a:p>
          <a:p>
            <a:pPr lvl="1"/>
            <a:r>
              <a:rPr lang="en-US" sz="1800" dirty="0"/>
              <a:t>New Hire Training Courses on My Agency Campus</a:t>
            </a:r>
          </a:p>
          <a:p>
            <a:pPr lvl="1"/>
            <a:r>
              <a:rPr lang="en-US" sz="1800" dirty="0"/>
              <a:t>Dive Deeper with CISR Designation &amp; Elite Force Sales Academy</a:t>
            </a:r>
          </a:p>
        </p:txBody>
      </p:sp>
    </p:spTree>
    <p:extLst>
      <p:ext uri="{BB962C8B-B14F-4D97-AF65-F5344CB8AC3E}">
        <p14:creationId xmlns:p14="http://schemas.microsoft.com/office/powerpoint/2010/main" val="419456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8FC1-74A3-4241-BCD2-DD182A4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Insurance Professional Scholarship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64C30B-B2D3-4B36-03E4-BBA84C259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6585265" cy="3638763"/>
          </a:xfrm>
        </p:spPr>
        <p:txBody>
          <a:bodyPr/>
          <a:lstStyle/>
          <a:p>
            <a:r>
              <a:rPr lang="en-US" b="1" dirty="0"/>
              <a:t>Established in 2022 for those new to insurance to earn a certificate or designation</a:t>
            </a:r>
          </a:p>
          <a:p>
            <a:pPr lvl="1"/>
            <a:r>
              <a:rPr lang="en-US" dirty="0"/>
              <a:t>Year 1 Scholarship = up to $500</a:t>
            </a:r>
          </a:p>
          <a:p>
            <a:pPr lvl="1"/>
            <a:r>
              <a:rPr lang="en-US" dirty="0"/>
              <a:t>Year 2-5 Scholarship = up to $1,000</a:t>
            </a:r>
          </a:p>
          <a:p>
            <a:pPr lvl="1"/>
            <a:r>
              <a:rPr lang="en-US" dirty="0"/>
              <a:t>Offered in Jan/Feb and July/Aug</a:t>
            </a:r>
          </a:p>
          <a:p>
            <a:r>
              <a:rPr lang="en-US" dirty="0"/>
              <a:t>Recipients have attended Elite Force Sales Academy, IA-MBA, CISR, CIC courses</a:t>
            </a:r>
          </a:p>
          <a:p>
            <a:r>
              <a:rPr lang="en-US" b="1" dirty="0"/>
              <a:t>We typically only receive a few applicants, should we shift the timeline to promote at our conferences?</a:t>
            </a:r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60E1F-AEFB-1F5D-EB74-47605419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2677" y="1895754"/>
            <a:ext cx="4609323" cy="3503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503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Burner - Internships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26" y="1779075"/>
            <a:ext cx="11789546" cy="4631737"/>
          </a:xfrm>
        </p:spPr>
        <p:txBody>
          <a:bodyPr/>
          <a:lstStyle/>
          <a:p>
            <a:r>
              <a:rPr lang="en-US" sz="2000" b="1" dirty="0"/>
              <a:t>Most common question we get from students is, “Do you have any internships available?” </a:t>
            </a:r>
          </a:p>
          <a:p>
            <a:pPr lvl="1"/>
            <a:r>
              <a:rPr lang="en-US" dirty="0"/>
              <a:t>I usually point them toward carriers for internships, but if there’s an agency with an internship available, please tell me!</a:t>
            </a:r>
          </a:p>
          <a:p>
            <a:r>
              <a:rPr lang="en-US" b="1" dirty="0"/>
              <a:t>Past Member Feedback</a:t>
            </a:r>
          </a:p>
          <a:p>
            <a:pPr lvl="1"/>
            <a:r>
              <a:rPr lang="en-US" dirty="0"/>
              <a:t>Small group discussion/experience from prior efforts indicate that some agencies have implemented internships successfully, while most member agencies do not have the internal resources/time</a:t>
            </a:r>
          </a:p>
          <a:p>
            <a:r>
              <a:rPr lang="en-US" b="1" dirty="0"/>
              <a:t>Existing Resources</a:t>
            </a:r>
          </a:p>
          <a:p>
            <a:pPr lvl="1"/>
            <a:r>
              <a:rPr lang="en-US" dirty="0"/>
              <a:t>Promote </a:t>
            </a:r>
            <a:r>
              <a:rPr lang="en-US" dirty="0" err="1"/>
              <a:t>InVEST</a:t>
            </a:r>
            <a:r>
              <a:rPr lang="en-US" dirty="0"/>
              <a:t> internship guide &amp; materials</a:t>
            </a:r>
          </a:p>
          <a:p>
            <a:pPr lvl="1"/>
            <a:r>
              <a:rPr lang="en-US" dirty="0"/>
              <a:t>Promote internship guide developed by former Talent Network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18654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should success look like at the end of 2027?</a:t>
            </a:r>
          </a:p>
          <a:p>
            <a:r>
              <a:rPr lang="en-US" sz="3200" dirty="0"/>
              <a:t>Set new goals – </a:t>
            </a:r>
          </a:p>
          <a:p>
            <a:pPr lvl="1"/>
            <a:r>
              <a:rPr lang="en-US" sz="3000" dirty="0"/>
              <a:t>What do you want to continue?</a:t>
            </a:r>
          </a:p>
          <a:p>
            <a:pPr lvl="1"/>
            <a:r>
              <a:rPr lang="en-US" sz="3200" dirty="0"/>
              <a:t>Where should we shift our direction?</a:t>
            </a:r>
          </a:p>
          <a:p>
            <a:r>
              <a:rPr lang="en-US" sz="3400" dirty="0"/>
              <a:t>Break goals out by year (3-year timeline)</a:t>
            </a:r>
          </a:p>
        </p:txBody>
      </p:sp>
    </p:spTree>
    <p:extLst>
      <p:ext uri="{BB962C8B-B14F-4D97-AF65-F5344CB8AC3E}">
        <p14:creationId xmlns:p14="http://schemas.microsoft.com/office/powerpoint/2010/main" val="419523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5" y="734786"/>
            <a:ext cx="9674679" cy="838200"/>
          </a:xfrm>
        </p:spPr>
        <p:txBody>
          <a:bodyPr>
            <a:noAutofit/>
          </a:bodyPr>
          <a:lstStyle/>
          <a:p>
            <a:r>
              <a:rPr lang="en-US" sz="3200" b="1" dirty="0"/>
              <a:t>We accomplished a lot in 3 years!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A6F38E-C583-9F32-FF73-9BE8C9E5C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800" b="1" dirty="0"/>
              <a:t>Success Factors Set in July 2021:</a:t>
            </a:r>
          </a:p>
          <a:p>
            <a:r>
              <a:rPr lang="en-US" sz="2400" b="1" dirty="0"/>
              <a:t>Continue College Partnerships </a:t>
            </a:r>
            <a:r>
              <a:rPr lang="en-US" sz="2400" dirty="0"/>
              <a:t>– University of Nebraska system</a:t>
            </a:r>
          </a:p>
          <a:p>
            <a:r>
              <a:rPr lang="en-US" sz="2400" b="1" dirty="0"/>
              <a:t>Digital Marketing </a:t>
            </a:r>
            <a:r>
              <a:rPr lang="en-US" sz="2400" dirty="0"/>
              <a:t>– Benchmark click-through-rate (CTR)</a:t>
            </a:r>
          </a:p>
          <a:p>
            <a:r>
              <a:rPr lang="en-US" sz="2400" b="1" dirty="0" err="1"/>
              <a:t>CareerPlug</a:t>
            </a:r>
            <a:r>
              <a:rPr lang="en-US" sz="2400" dirty="0"/>
              <a:t> – adoption and conversion rates</a:t>
            </a:r>
          </a:p>
          <a:p>
            <a:r>
              <a:rPr lang="en-US" sz="2400" b="1" dirty="0"/>
              <a:t>New Hire Training </a:t>
            </a:r>
          </a:p>
        </p:txBody>
      </p:sp>
    </p:spTree>
    <p:extLst>
      <p:ext uri="{BB962C8B-B14F-4D97-AF65-F5344CB8AC3E}">
        <p14:creationId xmlns:p14="http://schemas.microsoft.com/office/powerpoint/2010/main" val="92068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Focus – Set in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81" y="2730674"/>
            <a:ext cx="10554574" cy="2803759"/>
          </a:xfrm>
        </p:spPr>
        <p:txBody>
          <a:bodyPr anchor="t"/>
          <a:lstStyle/>
          <a:p>
            <a:pPr marL="0" indent="0">
              <a:buNone/>
            </a:pPr>
            <a:r>
              <a:rPr lang="en-US" sz="2800" b="1" dirty="0"/>
              <a:t>Promote positive perception of insurance industry careers and independent agency system to students and college administrators</a:t>
            </a:r>
            <a:r>
              <a:rPr lang="en-US" sz="28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0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E18E-5C86-4CAC-B9D8-3CAD1C09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93" y="513976"/>
            <a:ext cx="10571998" cy="970450"/>
          </a:xfrm>
        </p:spPr>
        <p:txBody>
          <a:bodyPr/>
          <a:lstStyle/>
          <a:p>
            <a:r>
              <a:rPr lang="en-US" dirty="0"/>
              <a:t>College Partnerships -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DFE8-8E5F-4413-96F1-1A1DB978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98" y="2687652"/>
            <a:ext cx="10554574" cy="3636511"/>
          </a:xfrm>
        </p:spPr>
        <p:txBody>
          <a:bodyPr anchor="t">
            <a:normAutofit/>
          </a:bodyPr>
          <a:lstStyle/>
          <a:p>
            <a:pPr lvl="1"/>
            <a:r>
              <a:rPr lang="en-US" sz="2400" b="1" dirty="0"/>
              <a:t>Continued, built on UNK and UNO partnerships</a:t>
            </a:r>
          </a:p>
          <a:p>
            <a:pPr lvl="1"/>
            <a:r>
              <a:rPr lang="en-US" sz="2400" b="1" dirty="0"/>
              <a:t>Expanded college outreach to include UNL</a:t>
            </a:r>
          </a:p>
          <a:p>
            <a:pPr lvl="1"/>
            <a:r>
              <a:rPr lang="en-US" sz="2400" b="1" dirty="0"/>
              <a:t>Represented the Big “I” at career fairs, employer partner events, student activities</a:t>
            </a:r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483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E18E-5C86-4CAC-B9D8-3CAD1C09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93" y="513976"/>
            <a:ext cx="10571998" cy="970450"/>
          </a:xfrm>
        </p:spPr>
        <p:txBody>
          <a:bodyPr/>
          <a:lstStyle/>
          <a:p>
            <a:r>
              <a:rPr lang="en-US" dirty="0"/>
              <a:t>College Partnerships - Athletics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DFE8-8E5F-4413-96F1-1A1DB978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98" y="2687652"/>
            <a:ext cx="10554574" cy="3636511"/>
          </a:xfrm>
        </p:spPr>
        <p:txBody>
          <a:bodyPr anchor="t">
            <a:normAutofit/>
          </a:bodyPr>
          <a:lstStyle/>
          <a:p>
            <a:pPr lvl="1"/>
            <a:r>
              <a:rPr lang="en-US" sz="2400" b="1" dirty="0"/>
              <a:t>Represented the Big “I” at Husker, Maverick athletic events</a:t>
            </a:r>
          </a:p>
          <a:p>
            <a:pPr lvl="1"/>
            <a:r>
              <a:rPr lang="en-US" sz="2400" b="1" dirty="0"/>
              <a:t>Increased IIAN &amp; Trusted Choice brand visibility to Husker, Maverick fans</a:t>
            </a:r>
          </a:p>
          <a:p>
            <a:pPr lvl="1"/>
            <a:r>
              <a:rPr lang="en-US" sz="2400" b="1" dirty="0"/>
              <a:t>Received free Husker, Maverick tickets to give away to IIAN members &amp; partners</a:t>
            </a:r>
          </a:p>
          <a:p>
            <a:pPr lvl="1"/>
            <a:r>
              <a:rPr lang="en-US" sz="2400" b="1" dirty="0"/>
              <a:t>Digital advertising on UNL &amp; UNO athletic websites and arena video boards</a:t>
            </a:r>
          </a:p>
          <a:p>
            <a:pPr lvl="1"/>
            <a:r>
              <a:rPr lang="en-US" sz="2400" b="1" dirty="0"/>
              <a:t>Trusted Choice Marketing Reimbursement Grant</a:t>
            </a:r>
          </a:p>
        </p:txBody>
      </p:sp>
    </p:spTree>
    <p:extLst>
      <p:ext uri="{BB962C8B-B14F-4D97-AF65-F5344CB8AC3E}">
        <p14:creationId xmlns:p14="http://schemas.microsoft.com/office/powerpoint/2010/main" val="31171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E18E-5C86-4CAC-B9D8-3CAD1C09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93" y="513976"/>
            <a:ext cx="10571998" cy="970450"/>
          </a:xfrm>
        </p:spPr>
        <p:txBody>
          <a:bodyPr/>
          <a:lstStyle/>
          <a:p>
            <a:r>
              <a:rPr lang="en-US" dirty="0"/>
              <a:t>College Partnerships -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DFE8-8E5F-4413-96F1-1A1DB978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98" y="2687652"/>
            <a:ext cx="10554574" cy="3636511"/>
          </a:xfrm>
        </p:spPr>
        <p:txBody>
          <a:bodyPr anchor="t">
            <a:normAutofit/>
          </a:bodyPr>
          <a:lstStyle/>
          <a:p>
            <a:pPr lvl="1"/>
            <a:r>
              <a:rPr lang="en-US" sz="2400" b="1" dirty="0"/>
              <a:t>Established the Mark B. </a:t>
            </a:r>
            <a:r>
              <a:rPr lang="en-US" sz="2400" b="1" dirty="0" err="1"/>
              <a:t>Lisko</a:t>
            </a:r>
            <a:r>
              <a:rPr lang="en-US" sz="2400" b="1" dirty="0"/>
              <a:t> Big “I” Nebraska Scholarship at UNK in 2022</a:t>
            </a:r>
          </a:p>
          <a:p>
            <a:pPr lvl="2"/>
            <a:r>
              <a:rPr lang="en-US" sz="2200" dirty="0"/>
              <a:t>$1,275 per year ($637.50 each awarded to 2 students)</a:t>
            </a:r>
          </a:p>
          <a:p>
            <a:pPr lvl="2"/>
            <a:r>
              <a:rPr lang="en-US" sz="2200" dirty="0"/>
              <a:t>2024 recipients are Abigail </a:t>
            </a:r>
            <a:r>
              <a:rPr lang="en-US" sz="2200" dirty="0" err="1"/>
              <a:t>Heins</a:t>
            </a:r>
            <a:r>
              <a:rPr lang="en-US" sz="2200" dirty="0"/>
              <a:t> and Courtney Swisher</a:t>
            </a:r>
          </a:p>
        </p:txBody>
      </p:sp>
    </p:spTree>
    <p:extLst>
      <p:ext uri="{BB962C8B-B14F-4D97-AF65-F5344CB8AC3E}">
        <p14:creationId xmlns:p14="http://schemas.microsoft.com/office/powerpoint/2010/main" val="9020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E18E-5C86-4CAC-B9D8-3CAD1C09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93" y="513976"/>
            <a:ext cx="10571998" cy="970450"/>
          </a:xfrm>
        </p:spPr>
        <p:txBody>
          <a:bodyPr/>
          <a:lstStyle/>
          <a:p>
            <a:r>
              <a:rPr lang="en-US" dirty="0"/>
              <a:t>College Partnerships -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DFE8-8E5F-4413-96F1-1A1DB978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98" y="2687652"/>
            <a:ext cx="10554574" cy="3636511"/>
          </a:xfrm>
        </p:spPr>
        <p:txBody>
          <a:bodyPr anchor="t">
            <a:normAutofit/>
          </a:bodyPr>
          <a:lstStyle/>
          <a:p>
            <a:pPr lvl="1"/>
            <a:r>
              <a:rPr lang="en-US" sz="2400" b="1" dirty="0"/>
              <a:t>Next step is to establish a scholarship at UNO in memory of Greg </a:t>
            </a:r>
            <a:r>
              <a:rPr lang="en-US" sz="2400" b="1" dirty="0" err="1"/>
              <a:t>Donsbach</a:t>
            </a:r>
            <a:endParaRPr lang="en-US" sz="2400" b="1" dirty="0"/>
          </a:p>
          <a:p>
            <a:pPr lvl="2"/>
            <a:r>
              <a:rPr lang="en-US" sz="2200" dirty="0"/>
              <a:t>Minimum contribution of $2,125 required, plus a 5-year commitment</a:t>
            </a:r>
          </a:p>
          <a:p>
            <a:pPr lvl="1"/>
            <a:r>
              <a:rPr lang="en-US" sz="2400" b="1" dirty="0"/>
              <a:t>What we need to give them:</a:t>
            </a:r>
          </a:p>
          <a:p>
            <a:pPr lvl="2"/>
            <a:r>
              <a:rPr lang="en-US" sz="2200" dirty="0"/>
              <a:t>Fund Name</a:t>
            </a:r>
          </a:p>
          <a:p>
            <a:pPr lvl="2"/>
            <a:r>
              <a:rPr lang="en-US" sz="2200" dirty="0"/>
              <a:t>Fund purpose &amp; preferred selection criteria</a:t>
            </a:r>
          </a:p>
          <a:p>
            <a:pPr lvl="2"/>
            <a:r>
              <a:rPr lang="en-US" sz="2200" dirty="0"/>
              <a:t>Initial annual donation amount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67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8FC1-74A3-4241-BCD2-DD182A4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Focus – Set in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7A218-7B09-0CF2-98C8-C44D86644228}"/>
              </a:ext>
            </a:extLst>
          </p:cNvPr>
          <p:cNvSpPr txBox="1"/>
          <p:nvPr/>
        </p:nvSpPr>
        <p:spPr>
          <a:xfrm>
            <a:off x="810000" y="2967335"/>
            <a:ext cx="105719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Provide ways for job candidates and members to connect with each other – let them be responsible for the placement process</a:t>
            </a:r>
          </a:p>
        </p:txBody>
      </p:sp>
    </p:spTree>
    <p:extLst>
      <p:ext uri="{BB962C8B-B14F-4D97-AF65-F5344CB8AC3E}">
        <p14:creationId xmlns:p14="http://schemas.microsoft.com/office/powerpoint/2010/main" val="411407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E18E-5C86-4CAC-B9D8-3CAD1C09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93" y="513976"/>
            <a:ext cx="10571998" cy="970450"/>
          </a:xfrm>
        </p:spPr>
        <p:txBody>
          <a:bodyPr/>
          <a:lstStyle/>
          <a:p>
            <a:r>
              <a:rPr lang="en-US" dirty="0"/>
              <a:t>Learfield Digital Advertising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F1CA3-4979-A45E-62A3-DFB1C4B7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000" b="1" dirty="0"/>
              <a:t>IIAN switched from I-CAN to Learfield for digital advertising</a:t>
            </a:r>
          </a:p>
          <a:p>
            <a:r>
              <a:rPr lang="en-US" sz="2000" b="1" dirty="0"/>
              <a:t>The results have been tremendously successful!!</a:t>
            </a:r>
          </a:p>
          <a:p>
            <a:pPr lvl="1"/>
            <a:r>
              <a:rPr lang="en-US" sz="1800" dirty="0"/>
              <a:t>Millions of impressions, thousands of clicks </a:t>
            </a:r>
          </a:p>
          <a:p>
            <a:pPr lvl="1"/>
            <a:r>
              <a:rPr lang="en-US" sz="1800" dirty="0"/>
              <a:t>Ads take them to the IIAN Job Board, iian.org/careers</a:t>
            </a:r>
          </a:p>
          <a:p>
            <a:r>
              <a:rPr lang="en-US" sz="2000" b="1" dirty="0"/>
              <a:t>Two different campaigns:</a:t>
            </a:r>
          </a:p>
          <a:p>
            <a:pPr lvl="1"/>
            <a:r>
              <a:rPr lang="en-US" sz="1800" dirty="0"/>
              <a:t>Audience of college age students (18-24)</a:t>
            </a:r>
          </a:p>
          <a:p>
            <a:pPr lvl="1"/>
            <a:r>
              <a:rPr lang="en-US" sz="1800" dirty="0"/>
              <a:t>Audience of job-changers, second career seekers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E99E5F-498E-F763-227B-F34A8FD12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5464" y="482891"/>
            <a:ext cx="3436536" cy="61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55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76BA4DDC45814AB6F0B45D8BF79652" ma:contentTypeVersion="" ma:contentTypeDescription="Create a new document." ma:contentTypeScope="" ma:versionID="308b7cf6f1dc8d7532b279573081387c">
  <xsd:schema xmlns:xsd="http://www.w3.org/2001/XMLSchema" xmlns:xs="http://www.w3.org/2001/XMLSchema" xmlns:p="http://schemas.microsoft.com/office/2006/metadata/properties" xmlns:ns2="51564e83-6f07-454b-a194-2423ef42232f" targetNamespace="http://schemas.microsoft.com/office/2006/metadata/properties" ma:root="true" ma:fieldsID="62533a5509ac70c8990b5e79d53e603a" ns2:_="">
    <xsd:import namespace="51564e83-6f07-454b-a194-2423ef4223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64e83-6f07-454b-a194-2423ef4223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341C5A-AF13-4732-906F-57737DCBD4F6}"/>
</file>

<file path=customXml/itemProps2.xml><?xml version="1.0" encoding="utf-8"?>
<ds:datastoreItem xmlns:ds="http://schemas.openxmlformats.org/officeDocument/2006/customXml" ds:itemID="{FFF6CF40-3B80-470F-9171-B07AC952BB49}"/>
</file>

<file path=customXml/itemProps3.xml><?xml version="1.0" encoding="utf-8"?>
<ds:datastoreItem xmlns:ds="http://schemas.openxmlformats.org/officeDocument/2006/customXml" ds:itemID="{E073FDE3-5D32-41B2-967B-23355F8BB0C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12967</TotalTime>
  <Words>681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Quotable</vt:lpstr>
      <vt:lpstr>IIAN Foundation &amp;  Talent Network Update May 21, 2024</vt:lpstr>
      <vt:lpstr>We accomplished a lot in 3 years!</vt:lpstr>
      <vt:lpstr>Major Focus – Set in 2021</vt:lpstr>
      <vt:lpstr>College Partnerships - Careers</vt:lpstr>
      <vt:lpstr>College Partnerships - Athletics</vt:lpstr>
      <vt:lpstr>College Partnerships - Scholarships</vt:lpstr>
      <vt:lpstr>College Partnerships - Scholarships</vt:lpstr>
      <vt:lpstr>Secondary Focus – Set in 2021</vt:lpstr>
      <vt:lpstr>Learfield Digital Advertising</vt:lpstr>
      <vt:lpstr>Learfield Stats as of 5/20/24</vt:lpstr>
      <vt:lpstr>CareerPlug</vt:lpstr>
      <vt:lpstr>New Hire Training</vt:lpstr>
      <vt:lpstr>New Insurance Professional Scholarship</vt:lpstr>
      <vt:lpstr>Back Burner - Internships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 Network</dc:title>
  <dc:creator>Kelli Backman</dc:creator>
  <cp:lastModifiedBy>Jacilyn Bruns</cp:lastModifiedBy>
  <cp:revision>205</cp:revision>
  <cp:lastPrinted>2020-02-23T17:50:51Z</cp:lastPrinted>
  <dcterms:created xsi:type="dcterms:W3CDTF">2018-10-05T17:53:55Z</dcterms:created>
  <dcterms:modified xsi:type="dcterms:W3CDTF">2024-05-21T12:42:03Z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0x010100A476BA4DDC45814AB6F0B45D8BF79652</vt:lpwstr>
  </property>
</Properties>
</file>